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47" r:id="rId1"/>
  </p:sldMasterIdLst>
  <p:notesMasterIdLst>
    <p:notesMasterId r:id="rId21"/>
  </p:notesMasterIdLst>
  <p:sldIdLst>
    <p:sldId id="298" r:id="rId2"/>
    <p:sldId id="301" r:id="rId3"/>
    <p:sldId id="333" r:id="rId4"/>
    <p:sldId id="349" r:id="rId5"/>
    <p:sldId id="336" r:id="rId6"/>
    <p:sldId id="337" r:id="rId7"/>
    <p:sldId id="334" r:id="rId8"/>
    <p:sldId id="340" r:id="rId9"/>
    <p:sldId id="341" r:id="rId10"/>
    <p:sldId id="342" r:id="rId11"/>
    <p:sldId id="343" r:id="rId12"/>
    <p:sldId id="348" r:id="rId13"/>
    <p:sldId id="338" r:id="rId14"/>
    <p:sldId id="344" r:id="rId15"/>
    <p:sldId id="346" r:id="rId16"/>
    <p:sldId id="345" r:id="rId17"/>
    <p:sldId id="347" r:id="rId18"/>
    <p:sldId id="339" r:id="rId19"/>
    <p:sldId id="286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9190F932-716B-3C47-A193-BF521717F5EE}">
          <p14:sldIdLst>
            <p14:sldId id="298"/>
            <p14:sldId id="301"/>
            <p14:sldId id="333"/>
            <p14:sldId id="349"/>
            <p14:sldId id="336"/>
            <p14:sldId id="337"/>
            <p14:sldId id="334"/>
            <p14:sldId id="340"/>
            <p14:sldId id="341"/>
            <p14:sldId id="342"/>
            <p14:sldId id="343"/>
            <p14:sldId id="348"/>
            <p14:sldId id="338"/>
            <p14:sldId id="344"/>
            <p14:sldId id="346"/>
            <p14:sldId id="345"/>
            <p14:sldId id="347"/>
            <p14:sldId id="339"/>
          </p14:sldIdLst>
        </p14:section>
        <p14:section name="实验解读" id="{9402C7AE-EFFF-4C4B-A729-ACEFF22A4827}">
          <p14:sldIdLst>
            <p14:sldId id="286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晓飞 殷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1CABB"/>
    <a:srgbClr val="0083BD"/>
    <a:srgbClr val="E2A800"/>
    <a:srgbClr val="FF0019"/>
    <a:srgbClr val="FBAB00"/>
    <a:srgbClr val="CE0014"/>
    <a:srgbClr val="004CBA"/>
    <a:srgbClr val="F59DCF"/>
    <a:srgbClr val="772F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26" autoAdjust="0"/>
    <p:restoredTop sz="86386" autoAdjust="0"/>
  </p:normalViewPr>
  <p:slideViewPr>
    <p:cSldViewPr snapToGrid="0">
      <p:cViewPr varScale="1">
        <p:scale>
          <a:sx n="97" d="100"/>
          <a:sy n="97" d="100"/>
        </p:scale>
        <p:origin x="-968" y="-104"/>
      </p:cViewPr>
      <p:guideLst>
        <p:guide orient="horz" pos="2219"/>
        <p:guide pos="3879"/>
      </p:guideLst>
    </p:cSldViewPr>
  </p:slideViewPr>
  <p:outlineViewPr>
    <p:cViewPr>
      <p:scale>
        <a:sx n="33" d="100"/>
        <a:sy n="33" d="100"/>
      </p:scale>
      <p:origin x="0" y="67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0" d="100"/>
          <a:sy n="90" d="100"/>
        </p:scale>
        <p:origin x="377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interSettings" Target="printerSettings/printerSettings1.bin"/><Relationship Id="rId23" Type="http://schemas.openxmlformats.org/officeDocument/2006/relationships/commentAuthors" Target="commentAuthors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DDDD36-46E9-412C-809C-17DAECDF3592}" type="datetimeFigureOut">
              <a:rPr lang="zh-CN" altLang="en-US" smtClean="0"/>
              <a:t>17/12/12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16C8EC-6B21-4664-B208-037904E97A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185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"/>
          <p:cNvSpPr>
            <a:spLocks noGrp="1"/>
          </p:cNvSpPr>
          <p:nvPr>
            <p:ph type="sldNum" idx="5"/>
          </p:nvPr>
        </p:nvSpPr>
        <p:spPr>
          <a:xfrm>
            <a:off x="4348379" y="8990256"/>
            <a:ext cx="3326249" cy="473285"/>
          </a:xfrm>
          <a:prstGeom prst="rect">
            <a:avLst/>
          </a:prstGeom>
          <a:noFill/>
          <a:ln w="9525" cap="flat" cmpd="sng">
            <a:noFill/>
            <a:prstDash val="solid"/>
            <a:round/>
          </a:ln>
        </p:spPr>
        <p:txBody>
          <a:bodyPr vert="horz" wrap="square" lIns="99048" tIns="49524" rIns="99048" bIns="49524" anchor="b" anchorCtr="0">
            <a:prstTxWarp prst="textNoShape">
              <a:avLst/>
            </a:prstTxWarp>
          </a:bodyPr>
          <a:lstStyle/>
          <a:p>
            <a:pPr algn="r" eaLnBrk="1" hangingPunct="1"/>
            <a:fld id="{CAD2D6BD-DE1B-4B5F-8B41-2702339687B9}" type="slidenum">
              <a:rPr lang="en-US" altLang="zh-CN" sz="1300" b="0" i="0" u="none" strike="noStrike" kern="1200" cap="none" spc="0" baseline="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Calibri" charset="0"/>
              </a:rPr>
              <a:t>1</a:t>
            </a:fld>
            <a:endParaRPr lang="zh-CN" altLang="en-US" sz="1300">
              <a:latin typeface="Arial" pitchFamily="34" charset="0"/>
              <a:ea typeface="宋体" pitchFamily="2" charset="-122"/>
              <a:cs typeface="Calibri" charset="0"/>
            </a:endParaRPr>
          </a:p>
        </p:txBody>
      </p:sp>
      <p:sp>
        <p:nvSpPr>
          <p:cNvPr id="46" name="对象"/>
          <p:cNvSpPr>
            <a:spLocks noGrp="1" noRot="1" noChangeAspect="1"/>
          </p:cNvSpPr>
          <p:nvPr>
            <p:ph type="sldImg"/>
          </p:nvPr>
        </p:nvSpPr>
        <p:spPr>
          <a:xfrm>
            <a:off x="684213" y="709613"/>
            <a:ext cx="6308725" cy="3549650"/>
          </a:xfrm>
          <a:prstGeom prst="rect">
            <a:avLst/>
          </a:prstGeom>
          <a:noFill/>
          <a:ln w="9525" cap="flat" cmpd="sng">
            <a:noFill/>
            <a:prstDash val="solid"/>
            <a:miter/>
          </a:ln>
        </p:spPr>
      </p:sp>
      <p:sp>
        <p:nvSpPr>
          <p:cNvPr id="47" name="文本框"/>
          <p:cNvSpPr>
            <a:spLocks noGrp="1"/>
          </p:cNvSpPr>
          <p:nvPr>
            <p:ph type="body" idx="1"/>
          </p:nvPr>
        </p:nvSpPr>
        <p:spPr>
          <a:xfrm>
            <a:off x="767596" y="4496225"/>
            <a:ext cx="6140768" cy="4259580"/>
          </a:xfrm>
          <a:prstGeom prst="rect">
            <a:avLst/>
          </a:prstGeom>
          <a:noFill/>
          <a:ln w="9525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109641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7395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7395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7395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7395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7395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"/>
          <p:cNvSpPr>
            <a:spLocks noGrp="1"/>
          </p:cNvSpPr>
          <p:nvPr>
            <p:ph type="sldNum" idx="5"/>
          </p:nvPr>
        </p:nvSpPr>
        <p:spPr>
          <a:xfrm>
            <a:off x="4348379" y="8990256"/>
            <a:ext cx="3326249" cy="473285"/>
          </a:xfrm>
          <a:prstGeom prst="rect">
            <a:avLst/>
          </a:prstGeom>
          <a:noFill/>
          <a:ln w="9525" cap="flat" cmpd="sng">
            <a:noFill/>
            <a:prstDash val="solid"/>
            <a:round/>
          </a:ln>
        </p:spPr>
        <p:txBody>
          <a:bodyPr vert="horz" wrap="square" lIns="99048" tIns="49524" rIns="99048" bIns="49524" anchor="b" anchorCtr="0">
            <a:prstTxWarp prst="textNoShape">
              <a:avLst/>
            </a:prstTxWarp>
          </a:bodyPr>
          <a:lstStyle/>
          <a:p>
            <a:pPr algn="r" eaLnBrk="1" hangingPunct="1"/>
            <a:fld id="{CAD2D6BD-DE1B-4B5F-8B41-2702339687B9}" type="slidenum">
              <a:rPr lang="en-US" altLang="zh-CN" sz="1300" b="0" i="0" u="none" strike="noStrike" kern="1200" cap="none" spc="0" baseline="0">
                <a:solidFill>
                  <a:schemeClr val="tx1"/>
                </a:solidFill>
                <a:latin typeface="Arial" pitchFamily="34" charset="0"/>
                <a:ea typeface="宋体" pitchFamily="2" charset="-122"/>
                <a:cs typeface="Calibri" charset="0"/>
              </a:rPr>
              <a:t>2</a:t>
            </a:fld>
            <a:endParaRPr lang="zh-CN" altLang="en-US" sz="1300">
              <a:latin typeface="Arial" pitchFamily="34" charset="0"/>
              <a:ea typeface="宋体" pitchFamily="2" charset="-122"/>
              <a:cs typeface="Calibri" charset="0"/>
            </a:endParaRPr>
          </a:p>
        </p:txBody>
      </p:sp>
      <p:sp>
        <p:nvSpPr>
          <p:cNvPr id="32" name="对象"/>
          <p:cNvSpPr>
            <a:spLocks noGrp="1" noRot="1" noChangeAspect="1"/>
          </p:cNvSpPr>
          <p:nvPr>
            <p:ph type="sldImg"/>
          </p:nvPr>
        </p:nvSpPr>
        <p:spPr>
          <a:xfrm>
            <a:off x="684213" y="709613"/>
            <a:ext cx="6308725" cy="3549650"/>
          </a:xfrm>
          <a:prstGeom prst="rect">
            <a:avLst/>
          </a:prstGeom>
          <a:noFill/>
          <a:ln w="9525" cap="flat" cmpd="sng">
            <a:noFill/>
            <a:prstDash val="solid"/>
            <a:miter/>
          </a:ln>
        </p:spPr>
      </p:sp>
      <p:sp>
        <p:nvSpPr>
          <p:cNvPr id="33" name="文本框"/>
          <p:cNvSpPr>
            <a:spLocks noGrp="1"/>
          </p:cNvSpPr>
          <p:nvPr>
            <p:ph type="body" idx="1"/>
          </p:nvPr>
        </p:nvSpPr>
        <p:spPr>
          <a:xfrm>
            <a:off x="767596" y="4496225"/>
            <a:ext cx="6140768" cy="4259580"/>
          </a:xfrm>
          <a:prstGeom prst="rect">
            <a:avLst/>
          </a:prstGeom>
          <a:noFill/>
          <a:ln w="9525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eaLnBrk="1" hangingPunct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6013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7395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7395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7395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7395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7395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7395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7395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30"/>
            <a:ext cx="103632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17/12/12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D758E-FE5C-0C4A-9D1A-D6818616659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8594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17/12/12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D758E-FE5C-0C4A-9D1A-D6818616659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8535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3"/>
            <a:ext cx="27432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3"/>
            <a:ext cx="80264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17/12/12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D758E-FE5C-0C4A-9D1A-D6818616659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51648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"/>
          <p:cNvSpPr>
            <a:spLocks noGrp="1"/>
          </p:cNvSpPr>
          <p:nvPr>
            <p:ph type="title"/>
          </p:nvPr>
        </p:nvSpPr>
        <p:spPr>
          <a:xfrm>
            <a:off x="0" y="179388"/>
            <a:ext cx="12192000" cy="688975"/>
          </a:xfrm>
          <a:prstGeom prst="rect">
            <a:avLst/>
          </a:prstGeom>
          <a:noFill/>
          <a:ln w="9525" cap="flat" cmpd="sng">
            <a:noFill/>
            <a:prstDash val="solid"/>
            <a:round/>
          </a:ln>
        </p:spPr>
        <p:txBody>
          <a:bodyPr vert="horz" wrap="square" lIns="91440" tIns="45720" rIns="91440" bIns="45720" anchor="t" anchorCtr="1">
            <a:prstTxWarp prst="textNoShape">
              <a:avLst/>
            </a:prstTxWarp>
          </a:bodyPr>
          <a:lstStyle/>
          <a:p>
            <a:r>
              <a:rPr lang="en-US" altLang="zh-CN">
                <a:latin typeface="Times New Roman" charset="0"/>
                <a:cs typeface="Times New Roman" charset="0"/>
              </a:rPr>
              <a:t>Click to edit Master title style</a:t>
            </a:r>
            <a:endParaRPr lang="zh-CN" altLang="en-US">
              <a:latin typeface="Times New Roman" charset="0"/>
              <a:cs typeface="Times New Roman" charset="0"/>
            </a:endParaRPr>
          </a:p>
        </p:txBody>
      </p:sp>
      <p:sp>
        <p:nvSpPr>
          <p:cNvPr id="35" name="文本框"/>
          <p:cNvSpPr>
            <a:spLocks noGrp="1"/>
          </p:cNvSpPr>
          <p:nvPr>
            <p:ph type="body" idx="1"/>
          </p:nvPr>
        </p:nvSpPr>
        <p:spPr>
          <a:xfrm>
            <a:off x="303575" y="1066800"/>
            <a:ext cx="11379200" cy="5065712"/>
          </a:xfrm>
          <a:prstGeom prst="rect">
            <a:avLst/>
          </a:prstGeom>
          <a:noFill/>
          <a:ln w="9525" cap="flat" cmpd="sng">
            <a:noFill/>
            <a:prstDash val="solid"/>
            <a:round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r>
              <a:rPr lang="en-US" altLang="zh-CN">
                <a:latin typeface="Times New Roman" charset="0"/>
                <a:cs typeface="Times New Roman" charset="0"/>
              </a:rPr>
              <a:t>Click to edit Master text styles</a:t>
            </a:r>
          </a:p>
          <a:p>
            <a:pPr lvl="1"/>
            <a:r>
              <a:rPr lang="en-US" altLang="zh-CN">
                <a:latin typeface="Times New Roman" charset="0"/>
                <a:cs typeface="Times New Roman" charset="0"/>
              </a:rPr>
              <a:t>Second level</a:t>
            </a:r>
          </a:p>
          <a:p>
            <a:pPr lvl="2"/>
            <a:r>
              <a:rPr lang="en-US" altLang="zh-CN">
                <a:latin typeface="Times New Roman" charset="0"/>
                <a:cs typeface="Times New Roman" charset="0"/>
              </a:rPr>
              <a:t>Third level</a:t>
            </a:r>
          </a:p>
          <a:p>
            <a:pPr lvl="3"/>
            <a:r>
              <a:rPr lang="en-US" altLang="zh-CN">
                <a:latin typeface="Times New Roman" charset="0"/>
                <a:cs typeface="Times New Roman" charset="0"/>
              </a:rPr>
              <a:t>Fourth level</a:t>
            </a:r>
          </a:p>
          <a:p>
            <a:pPr lvl="4"/>
            <a:r>
              <a:rPr lang="en-US" altLang="zh-CN">
                <a:latin typeface="Times New Roman" charset="0"/>
                <a:cs typeface="Times New Roman" charset="0"/>
              </a:rPr>
              <a:t>Fifth level</a:t>
            </a:r>
            <a:endParaRPr lang="zh-CN" altLang="en-US">
              <a:latin typeface="Times New Roman" charset="0"/>
              <a:cs typeface="Times New Roman" charset="0"/>
            </a:endParaRPr>
          </a:p>
        </p:txBody>
      </p:sp>
      <p:sp>
        <p:nvSpPr>
          <p:cNvPr id="36" name="文本框"/>
          <p:cNvSpPr>
            <a:spLocks noGrp="1"/>
          </p:cNvSpPr>
          <p:nvPr>
            <p:ph type="dt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  <a:noFill/>
          <a:ln w="9525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fld id="{CAD2D6BD-DE1B-4B5F-8B41-2702339687B9}" type="datetime1">
              <a:rPr lang="zh-CN" altLang="en-US" sz="2000" b="1" kern="1200">
                <a:solidFill>
                  <a:srgbClr val="133984"/>
                </a:solidFill>
                <a:latin typeface="Times New Roman" charset="0"/>
                <a:ea typeface="宋体" pitchFamily="2" charset="-122"/>
                <a:cs typeface="Times New Roman" charset="0"/>
              </a:rPr>
              <a:t>17/12/12</a:t>
            </a:fld>
            <a:endParaRPr lang="zh-CN" altLang="en-US" sz="2000" b="1" kern="1200">
              <a:solidFill>
                <a:srgbClr val="133984"/>
              </a:solidFill>
              <a:latin typeface="Times New Roman" charset="0"/>
              <a:ea typeface="宋体" pitchFamily="2" charset="-122"/>
              <a:cs typeface="Times New Roman" charset="0"/>
            </a:endParaRPr>
          </a:p>
        </p:txBody>
      </p:sp>
      <p:sp>
        <p:nvSpPr>
          <p:cNvPr id="37" name="文本框"/>
          <p:cNvSpPr>
            <a:spLocks noGrp="1"/>
          </p:cNvSpPr>
          <p:nvPr>
            <p:ph type="ft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  <a:noFill/>
          <a:ln w="9525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algn="ctr"/>
            <a:r>
              <a:rPr lang="en-US" altLang="zh-CN" sz="2000" b="1" kern="1200">
                <a:solidFill>
                  <a:srgbClr val="133984"/>
                </a:solidFill>
                <a:latin typeface="宋体" pitchFamily="2" charset="-122"/>
                <a:ea typeface="宋体" pitchFamily="2" charset="-122"/>
                <a:cs typeface="Arial" pitchFamily="34" charset="0"/>
              </a:rPr>
              <a:t>Chinese HPC for SKA-SDP                                            </a:t>
            </a:r>
            <a:endParaRPr lang="zh-CN" altLang="en-US" sz="2000" b="1" kern="1200">
              <a:solidFill>
                <a:srgbClr val="133984"/>
              </a:solidFill>
              <a:latin typeface="宋体" pitchFamily="2" charset="-122"/>
              <a:ea typeface="宋体" pitchFamily="2" charset="-122"/>
              <a:cs typeface="Arial" pitchFamily="34" charset="0"/>
            </a:endParaRPr>
          </a:p>
        </p:txBody>
      </p:sp>
      <p:sp>
        <p:nvSpPr>
          <p:cNvPr id="38" name="文本框"/>
          <p:cNvSpPr>
            <a:spLocks noGrp="1"/>
          </p:cNvSpPr>
          <p:nvPr>
            <p:ph type="sldNum" idx="4"/>
          </p:nvPr>
        </p:nvSpPr>
        <p:spPr>
          <a:xfrm>
            <a:off x="8839200" y="6356352"/>
            <a:ext cx="2844800" cy="365125"/>
          </a:xfrm>
          <a:prstGeom prst="rect">
            <a:avLst/>
          </a:prstGeom>
          <a:noFill/>
          <a:ln w="9525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algn="r"/>
            <a:fld id="{CAD2D6BD-DE1B-4B5F-8B41-2702339687B9}" type="slidenum">
              <a:rPr lang="en-US" altLang="zh-CN" sz="2000" b="1" i="0" u="none" strike="noStrike" kern="1200" cap="none" spc="0" baseline="0">
                <a:solidFill>
                  <a:srgbClr val="133984"/>
                </a:solidFill>
                <a:latin typeface="Times New Roman" charset="0"/>
                <a:ea typeface="宋体" pitchFamily="2" charset="-122"/>
                <a:cs typeface="Times New Roman" charset="0"/>
              </a:rPr>
              <a:t>‹#›</a:t>
            </a:fld>
            <a:endParaRPr lang="zh-CN" altLang="en-US" sz="2000" b="1" kern="1200">
              <a:solidFill>
                <a:srgbClr val="133984"/>
              </a:solidFill>
              <a:latin typeface="Times New Roman" charset="0"/>
              <a:ea typeface="宋体" pitchFamily="2" charset="-122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8626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17/12/12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9243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17/12/12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132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5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5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17/12/12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0D758E-FE5C-0C4A-9D1A-D6818616659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79573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17/12/12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516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17/12/12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809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17/12/12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0050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5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17/12/12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5214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17/12/12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9246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4657"/>
            <a:ext cx="10972800" cy="862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 smtClean="0"/>
              <a:t>单击此处编辑母版标题样式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084951"/>
            <a:ext cx="10972800" cy="5041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889329-9D93-4281-BDC7-0059361620DA}" type="datetimeFigureOut">
              <a:rPr lang="zh-CN" altLang="en-US" smtClean="0"/>
              <a:t>17/12/12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0D758E-FE5C-0C4A-9D1A-D68186166597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0" y="900016"/>
            <a:ext cx="12192000" cy="6164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9765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mmchi@fudan.edu.cn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文本框"/>
          <p:cNvSpPr>
            <a:spLocks noGrp="1"/>
          </p:cNvSpPr>
          <p:nvPr>
            <p:ph type="sldNum" idx="4"/>
          </p:nvPr>
        </p:nvSpPr>
        <p:spPr>
          <a:prstGeom prst="rect">
            <a:avLst/>
          </a:prstGeom>
          <a:noFill/>
          <a:ln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</a:bodyPr>
          <a:lstStyle/>
          <a:p>
            <a: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CAD2D6BD-DE1B-4B5F-8B41-2702339687B9}" type="slidenum">
              <a:rPr lang="en-US" altLang="zh-CN" sz="2000" b="1" i="0" u="none" strike="noStrike" kern="1200" cap="none" spc="0" baseline="0">
                <a:solidFill>
                  <a:srgbClr val="133984"/>
                </a:solidFill>
                <a:latin typeface="Times New Roman" charset="0"/>
                <a:ea typeface="宋体" pitchFamily="2" charset="-122"/>
                <a:cs typeface="Times New Roman" charset="0"/>
              </a:rPr>
              <a:t>1</a:t>
            </a:fld>
            <a:endParaRPr lang="zh-CN" altLang="en-US" sz="2000" b="1" i="0" u="none" strike="noStrike" kern="1200" cap="none" spc="0" baseline="0">
              <a:solidFill>
                <a:srgbClr val="133984"/>
              </a:solidFill>
              <a:latin typeface="Times New Roman" charset="0"/>
              <a:ea typeface="宋体" pitchFamily="2" charset="-122"/>
              <a:cs typeface="Times New Roman" charset="0"/>
            </a:endParaRPr>
          </a:p>
        </p:txBody>
      </p:sp>
      <p:sp>
        <p:nvSpPr>
          <p:cNvPr id="11" name="文本框"/>
          <p:cNvSpPr txBox="1">
            <a:spLocks/>
          </p:cNvSpPr>
          <p:nvPr/>
        </p:nvSpPr>
        <p:spPr>
          <a:xfrm>
            <a:off x="526905" y="1158255"/>
            <a:ext cx="11113677" cy="1927225"/>
          </a:xfrm>
          <a:prstGeom prst="rect">
            <a:avLst/>
          </a:prstGeom>
          <a:noFill/>
          <a:ln w="9525" cap="flat" cmpd="sng">
            <a:noFill/>
            <a:prstDash val="solid"/>
            <a:round/>
          </a:ln>
        </p:spPr>
        <p:txBody>
          <a:bodyPr vert="horz" wrap="square" lIns="91440" tIns="45720" rIns="91440" bIns="45720" rtlCol="0" anchor="ctr" anchorCtr="0">
            <a:prstTxWarp prst="textNoShape">
              <a:avLst/>
            </a:prstTxWarp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altLang="zh-CN" b="1" dirty="0" smtClean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How to identify pulsars</a:t>
            </a:r>
            <a:r>
              <a:rPr lang="zh-CN" altLang="en-US" b="1" dirty="0" smtClean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？</a:t>
            </a:r>
            <a:endParaRPr lang="zh-CN" altLang="en-US" b="1" dirty="0">
              <a:solidFill>
                <a:srgbClr val="376092"/>
              </a:solidFill>
              <a:latin typeface="Arial" pitchFamily="34" charset="0"/>
              <a:ea typeface="宋体" pitchFamily="2" charset="-122"/>
              <a:cs typeface="Times New Roman" charset="0"/>
            </a:endParaRPr>
          </a:p>
        </p:txBody>
      </p:sp>
      <p:sp>
        <p:nvSpPr>
          <p:cNvPr id="12" name="矩形"/>
          <p:cNvSpPr>
            <a:spLocks/>
          </p:cNvSpPr>
          <p:nvPr/>
        </p:nvSpPr>
        <p:spPr>
          <a:xfrm>
            <a:off x="1594934" y="4342340"/>
            <a:ext cx="8713344" cy="1112612"/>
          </a:xfrm>
          <a:prstGeom prst="rect">
            <a:avLst/>
          </a:prstGeom>
          <a:noFill/>
          <a:ln w="9525" cap="flat" cmpd="sng">
            <a:noFill/>
            <a:prstDash val="solid"/>
            <a:miter/>
          </a:ln>
        </p:spPr>
        <p:txBody>
          <a:bodyPr vert="horz" wrap="square" lIns="91440" tIns="45720" rIns="91440" bIns="45720" anchor="t" anchorCtr="0">
            <a:prstTxWarp prst="textNoShape">
              <a:avLst/>
            </a:prstTxWarp>
            <a:spAutoFit/>
          </a:bodyPr>
          <a:lstStyle/>
          <a:p>
            <a:pPr marL="0" indent="0" algn="ctr" eaLnBrk="1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None/>
            </a:pPr>
            <a:r>
              <a:rPr lang="zh-CN" altLang="en-US" sz="1800" b="1" i="0" u="none" strike="noStrike" kern="1200" cap="none" spc="0" baseline="0" dirty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上海市数据</a:t>
            </a:r>
            <a:r>
              <a:rPr lang="zh-CN" altLang="en-US" sz="1800" b="1" i="0" u="none" strike="noStrike" kern="1200" cap="none" spc="0" baseline="0" dirty="0" smtClean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科学重点实验室</a:t>
            </a:r>
            <a:r>
              <a:rPr lang="en-US" altLang="zh-CN" sz="1800" b="1" dirty="0">
                <a:solidFill>
                  <a:srgbClr val="376092"/>
                </a:solidFill>
                <a:ea typeface="宋体" pitchFamily="2" charset="-122"/>
              </a:rPr>
              <a:t> </a:t>
            </a:r>
            <a:endParaRPr lang="en-US" altLang="zh-CN" sz="1800" b="1" dirty="0" smtClean="0">
              <a:solidFill>
                <a:srgbClr val="376092"/>
              </a:solidFill>
              <a:ea typeface="宋体" pitchFamily="2" charset="-122"/>
            </a:endParaRPr>
          </a:p>
          <a:p>
            <a:pPr marL="0" indent="0" algn="ctr" eaLnBrk="1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None/>
            </a:pPr>
            <a:r>
              <a:rPr lang="zh-CN" altLang="en-US" sz="1800" b="1" i="0" u="none" strike="noStrike" kern="1200" cap="none" spc="0" baseline="0" dirty="0" smtClean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复</a:t>
            </a:r>
            <a:r>
              <a:rPr lang="zh-CN" altLang="en-US" sz="1800" b="1" i="0" u="none" strike="noStrike" kern="1200" cap="none" spc="0" baseline="0" dirty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旦大学计算机科学技术学院</a:t>
            </a:r>
            <a:endParaRPr lang="en-US" altLang="zh-CN" sz="1800" b="1" i="0" u="none" strike="noStrike" kern="1200" cap="none" spc="0" baseline="0" dirty="0">
              <a:solidFill>
                <a:srgbClr val="376092"/>
              </a:solidFill>
              <a:latin typeface="Arial" pitchFamily="34" charset="0"/>
              <a:ea typeface="宋体" pitchFamily="2" charset="-122"/>
              <a:cs typeface="Times New Roman" charset="0"/>
            </a:endParaRPr>
          </a:p>
          <a:p>
            <a:pPr marL="0" indent="0" algn="ctr" eaLnBrk="1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None/>
            </a:pPr>
            <a:r>
              <a:rPr lang="en-US" altLang="zh-CN" sz="1800" b="1" i="0" u="none" strike="noStrike" kern="1200" cap="none" spc="0" baseline="0" dirty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Email</a:t>
            </a:r>
            <a:r>
              <a:rPr lang="en-US" altLang="zh-CN" sz="1800" b="1" i="0" u="none" strike="noStrike" kern="1200" cap="none" spc="0" baseline="0" dirty="0" smtClean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:17210240244</a:t>
            </a:r>
            <a:r>
              <a:rPr lang="en-US" altLang="zh-CN" sz="1800" b="1" i="0" u="none" strike="noStrike" kern="1200" cap="none" spc="0" baseline="0" dirty="0" smtClean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  <a:hlinkClick r:id="rId3"/>
              </a:rPr>
              <a:t>@</a:t>
            </a:r>
            <a:r>
              <a:rPr lang="en-US" altLang="zh-CN" sz="1800" b="1" i="0" u="none" strike="noStrike" kern="1200" cap="none" spc="0" baseline="0" dirty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  <a:hlinkClick r:id="rId3"/>
              </a:rPr>
              <a:t>fudan.edu.cn</a:t>
            </a:r>
            <a:r>
              <a:rPr lang="en-US" altLang="zh-CN" sz="1800" b="1" i="0" u="none" strike="noStrike" kern="1200" cap="none" spc="0" baseline="0" dirty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 </a:t>
            </a:r>
            <a:endParaRPr lang="zh-CN" altLang="en-US" sz="1800" b="1" i="0" u="none" strike="noStrike" kern="1200" cap="none" spc="0" baseline="0" dirty="0">
              <a:solidFill>
                <a:srgbClr val="376092"/>
              </a:solidFill>
              <a:latin typeface="Arial" pitchFamily="34" charset="0"/>
              <a:ea typeface="宋体" pitchFamily="2" charset="-122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4826045"/>
      </p:ext>
    </p:extLst>
  </p:cSld>
  <p:clrMapOvr>
    <a:masterClrMapping/>
  </p:clrMapOvr>
  <p:transition xmlns:p14="http://schemas.microsoft.com/office/powerpoint/2010/main" spd="slow" advTm="106651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The Dispersion Measure</a:t>
            </a:r>
            <a:endParaRPr kumimoji="1"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7433" y="2167125"/>
            <a:ext cx="6616700" cy="39116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68837" y="5609437"/>
            <a:ext cx="53841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dirty="0" smtClean="0">
                <a:solidFill>
                  <a:srgbClr val="FF0000"/>
                </a:solidFill>
              </a:rPr>
              <a:t>DM = 0</a:t>
            </a:r>
            <a:r>
              <a:rPr kumimoji="1" lang="zh-CN" altLang="en-US" sz="3200" dirty="0" smtClean="0">
                <a:solidFill>
                  <a:srgbClr val="FF0000"/>
                </a:solidFill>
              </a:rPr>
              <a:t>？</a:t>
            </a:r>
            <a:endParaRPr kumimoji="1" lang="en-US" altLang="zh-CN" sz="3200" dirty="0">
              <a:solidFill>
                <a:srgbClr val="FF0000"/>
              </a:solidFill>
            </a:endParaRPr>
          </a:p>
          <a:p>
            <a:r>
              <a:rPr kumimoji="1" lang="en-US" altLang="zh-CN" sz="3200" dirty="0" smtClean="0">
                <a:solidFill>
                  <a:srgbClr val="FF0000"/>
                </a:solidFill>
              </a:rPr>
              <a:t>DM</a:t>
            </a:r>
            <a:r>
              <a:rPr kumimoji="1" lang="zh-CN" altLang="en-US" sz="3200" dirty="0" smtClean="0">
                <a:solidFill>
                  <a:srgbClr val="FF0000"/>
                </a:solidFill>
              </a:rPr>
              <a:t>大小表示色散程度</a:t>
            </a:r>
            <a:endParaRPr kumimoji="1" lang="zh-CN" altLang="en-US" sz="3200" dirty="0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097" y="1090428"/>
            <a:ext cx="82431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One of the things that we find in space are </a:t>
            </a:r>
            <a:r>
              <a:rPr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electrons.</a:t>
            </a:r>
          </a:p>
          <a:p>
            <a:r>
              <a:rPr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These electrons disperse the pulsar’s signal (hence the name “dispersion measure”), </a:t>
            </a:r>
            <a:endParaRPr lang="en-US" altLang="zh-CN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causing 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lower observing frequencies to arrive later than higher observing frequencies. </a:t>
            </a:r>
            <a:endParaRPr lang="en-US" altLang="zh-CN" dirty="0">
              <a:solidFill>
                <a:schemeClr val="accent1">
                  <a:lumMod val="75000"/>
                </a:schemeClr>
              </a:solidFill>
            </a:endParaRPr>
          </a:p>
          <a:p>
            <a:endParaRPr kumimoji="1"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6803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The Dispersion Measure</a:t>
            </a:r>
            <a:endParaRPr kumimoji="1"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911" y="983082"/>
            <a:ext cx="10858500" cy="29464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5058" y="4116190"/>
            <a:ext cx="3376219" cy="2741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219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Telling Real Pulsars from RFI</a:t>
            </a:r>
            <a:endParaRPr kumimoji="1"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99" y="1594177"/>
            <a:ext cx="5705227" cy="43316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0487" y="1418546"/>
            <a:ext cx="5881732" cy="4628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466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chemeClr val="accent1">
                    <a:lumMod val="75000"/>
                  </a:schemeClr>
                </a:solidFill>
              </a:rPr>
              <a:t>Using the Time Domain Plot and Pulse Profile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72885" y="1040268"/>
            <a:ext cx="10792412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en-US" altLang="zh-CN" sz="20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kumimoji="1"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1.The pulse profile should be a narrow </a:t>
            </a:r>
            <a:r>
              <a:rPr kumimoji="1" lang="en-US" altLang="zh-CN" sz="2000" dirty="0" err="1" smtClean="0">
                <a:solidFill>
                  <a:schemeClr val="accent1">
                    <a:lumMod val="75000"/>
                  </a:schemeClr>
                </a:solidFill>
              </a:rPr>
              <a:t>peak,not</a:t>
            </a:r>
            <a:r>
              <a:rPr kumimoji="1"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 a broad bump.</a:t>
            </a:r>
          </a:p>
          <a:p>
            <a:r>
              <a:rPr kumimoji="1"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Exception: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the beams of some pulsars can point at the Earth throughout most of the pulsar’s rotation, </a:t>
            </a:r>
            <a:endParaRPr lang="en-US" altLang="zh-CN" sz="200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so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some pulsars have fairly broad </a:t>
            </a:r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beams.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 Also, some pulsars don’t have a single, narrow beam, </a:t>
            </a:r>
            <a:endParaRPr lang="en-US" altLang="zh-CN" sz="200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but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instead have complicated beams with many different bright and dim patches. </a:t>
            </a:r>
            <a:endParaRPr lang="en-US" altLang="zh-CN" sz="200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This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can cause the pulsar to have many peaks at different phases. </a:t>
            </a:r>
            <a:endParaRPr lang="en-US" altLang="zh-CN" sz="200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The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lesson: don’t judge a pulsar candidate by its pulse profile alone!</a:t>
            </a:r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!</a:t>
            </a:r>
          </a:p>
          <a:p>
            <a:endParaRPr lang="en-US" altLang="zh-CN" sz="20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2. I</a:t>
            </a:r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t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is possible for a pulsar’s signal to drift in phase. </a:t>
            </a:r>
            <a:endParaRPr lang="en-US" altLang="zh-CN" sz="200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This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will happen when the pulsar is highly accelerated, possibly due to a nearby companion star. </a:t>
            </a:r>
            <a:endParaRPr lang="en-US" altLang="zh-CN" sz="200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We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call these binary </a:t>
            </a:r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systems</a:t>
            </a:r>
          </a:p>
          <a:p>
            <a:endParaRPr lang="en-US" altLang="zh-CN" sz="20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At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first glance it seems to have a wave-like structure, but the signal abruptly jumps in phase. </a:t>
            </a:r>
            <a:endParaRPr lang="en-US" altLang="zh-CN" sz="200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This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is something a real pulsar doesn’t do. </a:t>
            </a:r>
          </a:p>
          <a:p>
            <a:endParaRPr kumimoji="1" lang="zh-CN" alt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8397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50" y="1934483"/>
            <a:ext cx="5366617" cy="403185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8901" y="1756296"/>
            <a:ext cx="5773099" cy="4385674"/>
          </a:xfrm>
          <a:prstGeom prst="rect">
            <a:avLst/>
          </a:prstGeom>
        </p:spPr>
      </p:pic>
      <p:sp>
        <p:nvSpPr>
          <p:cNvPr id="6" name="标题 1"/>
          <p:cNvSpPr txBox="1">
            <a:spLocks/>
          </p:cNvSpPr>
          <p:nvPr/>
        </p:nvSpPr>
        <p:spPr>
          <a:xfrm>
            <a:off x="748489" y="0"/>
            <a:ext cx="10972800" cy="862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Using </a:t>
            </a:r>
            <a:r>
              <a:rPr kumimoji="1" lang="en-US" altLang="zh-CN" dirty="0">
                <a:solidFill>
                  <a:schemeClr val="accent1">
                    <a:lumMod val="75000"/>
                  </a:schemeClr>
                </a:solidFill>
              </a:rPr>
              <a:t>the Time Domain Plot and Pulse Profile</a:t>
            </a:r>
          </a:p>
        </p:txBody>
      </p:sp>
    </p:spTree>
    <p:extLst>
      <p:ext uri="{BB962C8B-B14F-4D97-AF65-F5344CB8AC3E}">
        <p14:creationId xmlns:p14="http://schemas.microsoft.com/office/powerpoint/2010/main" val="42697109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 txBox="1">
            <a:spLocks/>
          </p:cNvSpPr>
          <p:nvPr/>
        </p:nvSpPr>
        <p:spPr>
          <a:xfrm>
            <a:off x="748489" y="0"/>
            <a:ext cx="10972800" cy="862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 smtClean="0">
                <a:solidFill>
                  <a:srgbClr val="376092"/>
                </a:solidFill>
              </a:rPr>
              <a:t>Transient </a:t>
            </a:r>
            <a:r>
              <a:rPr kumimoji="1" lang="en-US" altLang="zh-CN" dirty="0">
                <a:solidFill>
                  <a:srgbClr val="376092"/>
                </a:solidFill>
              </a:rPr>
              <a:t>Emission 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37473" y="1229408"/>
            <a:ext cx="12094739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rgbClr val="376092"/>
                </a:solidFill>
              </a:rPr>
              <a:t>1</a:t>
            </a:r>
            <a:r>
              <a:rPr kumimoji="1" lang="en-US" altLang="zh-CN" dirty="0">
                <a:solidFill>
                  <a:srgbClr val="376092"/>
                </a:solidFill>
              </a:rPr>
              <a:t>. Transient Emission </a:t>
            </a:r>
          </a:p>
          <a:p>
            <a:r>
              <a:rPr lang="en-US" altLang="zh-CN" dirty="0">
                <a:solidFill>
                  <a:srgbClr val="376092"/>
                </a:solidFill>
              </a:rPr>
              <a:t>Sometimes, the source of RFI that is masquerading as a real pulsar is only turned on for some small fraction of our observation</a:t>
            </a:r>
            <a:r>
              <a:rPr lang="en-US" altLang="zh-CN" dirty="0" smtClean="0">
                <a:solidFill>
                  <a:srgbClr val="376092"/>
                </a:solidFill>
              </a:rPr>
              <a:t>.</a:t>
            </a:r>
          </a:p>
          <a:p>
            <a:r>
              <a:rPr lang="en-US" altLang="zh-CN" dirty="0" smtClean="0">
                <a:solidFill>
                  <a:srgbClr val="376092"/>
                </a:solidFill>
              </a:rPr>
              <a:t> </a:t>
            </a:r>
            <a:r>
              <a:rPr lang="en-US" altLang="zh-CN" dirty="0">
                <a:solidFill>
                  <a:srgbClr val="376092"/>
                </a:solidFill>
              </a:rPr>
              <a:t>This may occur if the source of RFI (like a communications satellite) is only active for a brief period of time. </a:t>
            </a:r>
            <a:endParaRPr lang="en-US" altLang="zh-CN" dirty="0" smtClean="0">
              <a:solidFill>
                <a:srgbClr val="376092"/>
              </a:solidFill>
            </a:endParaRPr>
          </a:p>
          <a:p>
            <a:endParaRPr lang="en-US" altLang="zh-CN" dirty="0">
              <a:solidFill>
                <a:srgbClr val="376092"/>
              </a:solidFill>
            </a:endParaRPr>
          </a:p>
          <a:p>
            <a:r>
              <a:rPr lang="en-US" altLang="zh-CN" dirty="0" smtClean="0">
                <a:solidFill>
                  <a:srgbClr val="376092"/>
                </a:solidFill>
              </a:rPr>
              <a:t>But </a:t>
            </a:r>
            <a:r>
              <a:rPr lang="en-US" altLang="zh-CN" dirty="0">
                <a:solidFill>
                  <a:srgbClr val="376092"/>
                </a:solidFill>
              </a:rPr>
              <a:t>there are important exceptions to this rule!. </a:t>
            </a:r>
            <a:endParaRPr lang="en-US" altLang="zh-CN" dirty="0" smtClean="0">
              <a:solidFill>
                <a:srgbClr val="376092"/>
              </a:solidFill>
            </a:endParaRPr>
          </a:p>
          <a:p>
            <a:r>
              <a:rPr lang="en-US" altLang="zh-CN" dirty="0">
                <a:solidFill>
                  <a:srgbClr val="376092"/>
                </a:solidFill>
              </a:rPr>
              <a:t>Pulsar emission can actually turn off during an observation. </a:t>
            </a:r>
            <a:r>
              <a:rPr lang="en-US" altLang="zh-CN" dirty="0" smtClean="0">
                <a:solidFill>
                  <a:srgbClr val="376092"/>
                </a:solidFill>
              </a:rPr>
              <a:t>(binary system)</a:t>
            </a:r>
            <a:endParaRPr lang="en-US" altLang="zh-CN" dirty="0">
              <a:solidFill>
                <a:srgbClr val="376092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476" y="2996544"/>
            <a:ext cx="5022520" cy="386145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724676" y="3879977"/>
            <a:ext cx="546732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376092"/>
                </a:solidFill>
              </a:rPr>
              <a:t>So if you see transient emission, it could be a sign of RFI. </a:t>
            </a:r>
            <a:endParaRPr lang="en-US" altLang="zh-CN" dirty="0" smtClean="0">
              <a:solidFill>
                <a:srgbClr val="376092"/>
              </a:solidFill>
            </a:endParaRPr>
          </a:p>
          <a:p>
            <a:r>
              <a:rPr lang="en-US" altLang="zh-CN" dirty="0" smtClean="0">
                <a:solidFill>
                  <a:srgbClr val="376092"/>
                </a:solidFill>
              </a:rPr>
              <a:t>But </a:t>
            </a:r>
            <a:r>
              <a:rPr lang="en-US" altLang="zh-CN" dirty="0">
                <a:solidFill>
                  <a:srgbClr val="376092"/>
                </a:solidFill>
              </a:rPr>
              <a:t>it could also be a sign of an eclipsing system or </a:t>
            </a:r>
            <a:endParaRPr lang="en-US" altLang="zh-CN" dirty="0" smtClean="0">
              <a:solidFill>
                <a:srgbClr val="376092"/>
              </a:solidFill>
            </a:endParaRPr>
          </a:p>
          <a:p>
            <a:r>
              <a:rPr lang="en-US" altLang="zh-CN" dirty="0" smtClean="0">
                <a:solidFill>
                  <a:srgbClr val="376092"/>
                </a:solidFill>
              </a:rPr>
              <a:t>nulling </a:t>
            </a:r>
            <a:r>
              <a:rPr lang="en-US" altLang="zh-CN" dirty="0">
                <a:solidFill>
                  <a:srgbClr val="376092"/>
                </a:solidFill>
              </a:rPr>
              <a:t>pulsar</a:t>
            </a:r>
            <a:r>
              <a:rPr lang="en-US" altLang="zh-CN" dirty="0" smtClean="0">
                <a:solidFill>
                  <a:srgbClr val="376092"/>
                </a:solidFill>
              </a:rPr>
              <a:t>.</a:t>
            </a:r>
          </a:p>
          <a:p>
            <a:r>
              <a:rPr lang="en-US" altLang="zh-CN" dirty="0" smtClean="0">
                <a:solidFill>
                  <a:srgbClr val="376092"/>
                </a:solidFill>
              </a:rPr>
              <a:t> </a:t>
            </a:r>
            <a:r>
              <a:rPr lang="en-US" altLang="zh-CN" dirty="0">
                <a:solidFill>
                  <a:srgbClr val="376092"/>
                </a:solidFill>
              </a:rPr>
              <a:t>To tell them apart, you will need to examine other </a:t>
            </a:r>
            <a:endParaRPr lang="en-US" altLang="zh-CN" dirty="0" smtClean="0">
              <a:solidFill>
                <a:srgbClr val="376092"/>
              </a:solidFill>
            </a:endParaRPr>
          </a:p>
          <a:p>
            <a:r>
              <a:rPr lang="en-US" altLang="zh-CN" dirty="0" smtClean="0">
                <a:solidFill>
                  <a:srgbClr val="376092"/>
                </a:solidFill>
              </a:rPr>
              <a:t>parts </a:t>
            </a:r>
            <a:r>
              <a:rPr lang="en-US" altLang="zh-CN" dirty="0">
                <a:solidFill>
                  <a:srgbClr val="376092"/>
                </a:solidFill>
              </a:rPr>
              <a:t>of the plot, such as the Frequency/Sub-bands </a:t>
            </a:r>
            <a:endParaRPr lang="en-US" altLang="zh-CN" dirty="0" smtClean="0">
              <a:solidFill>
                <a:srgbClr val="376092"/>
              </a:solidFill>
            </a:endParaRPr>
          </a:p>
          <a:p>
            <a:r>
              <a:rPr lang="en-US" altLang="zh-CN" dirty="0" smtClean="0">
                <a:solidFill>
                  <a:srgbClr val="376092"/>
                </a:solidFill>
              </a:rPr>
              <a:t>and </a:t>
            </a:r>
            <a:r>
              <a:rPr lang="en-US" altLang="zh-CN" dirty="0">
                <a:solidFill>
                  <a:srgbClr val="376092"/>
                </a:solidFill>
              </a:rPr>
              <a:t>the Dispersion Measure. </a:t>
            </a:r>
          </a:p>
          <a:p>
            <a:endParaRPr kumimoji="1" lang="zh-CN" altLang="en-US" dirty="0">
              <a:solidFill>
                <a:srgbClr val="37609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10894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 txBox="1">
            <a:spLocks/>
          </p:cNvSpPr>
          <p:nvPr/>
        </p:nvSpPr>
        <p:spPr>
          <a:xfrm>
            <a:off x="748489" y="0"/>
            <a:ext cx="10972800" cy="862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>
                <a:solidFill>
                  <a:srgbClr val="376092"/>
                </a:solidFill>
              </a:rPr>
              <a:t>Broadband vs. Narrowband Signals 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37473" y="1567157"/>
            <a:ext cx="1185452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rgbClr val="376092"/>
                </a:solidFill>
              </a:rPr>
              <a:t>1.Narrowband signals</a:t>
            </a:r>
          </a:p>
          <a:p>
            <a:r>
              <a:rPr lang="en-US" altLang="zh-CN" dirty="0">
                <a:solidFill>
                  <a:srgbClr val="376092"/>
                </a:solidFill>
              </a:rPr>
              <a:t>a given radio station only broadcasts its signal in a very narrow range of frequencies to avoid overlapping with other </a:t>
            </a:r>
            <a:r>
              <a:rPr lang="en-US" altLang="zh-CN" dirty="0" smtClean="0">
                <a:solidFill>
                  <a:srgbClr val="376092"/>
                </a:solidFill>
              </a:rPr>
              <a:t>stations</a:t>
            </a:r>
          </a:p>
          <a:p>
            <a:endParaRPr lang="en-US" altLang="zh-CN" dirty="0">
              <a:solidFill>
                <a:srgbClr val="376092"/>
              </a:solidFill>
            </a:endParaRPr>
          </a:p>
          <a:p>
            <a:endParaRPr lang="en-US" altLang="zh-CN" dirty="0" smtClean="0">
              <a:solidFill>
                <a:srgbClr val="376092"/>
              </a:solidFill>
            </a:endParaRPr>
          </a:p>
          <a:p>
            <a:r>
              <a:rPr lang="en-US" altLang="zh-CN" dirty="0" smtClean="0">
                <a:solidFill>
                  <a:srgbClr val="376092"/>
                </a:solidFill>
              </a:rPr>
              <a:t>2.Broadband emission</a:t>
            </a:r>
          </a:p>
          <a:p>
            <a:r>
              <a:rPr lang="en-US" altLang="zh-CN" dirty="0" smtClean="0">
                <a:solidFill>
                  <a:srgbClr val="376092"/>
                </a:solidFill>
              </a:rPr>
              <a:t> </a:t>
            </a:r>
            <a:r>
              <a:rPr lang="en-US" altLang="zh-CN" dirty="0">
                <a:solidFill>
                  <a:srgbClr val="376092"/>
                </a:solidFill>
              </a:rPr>
              <a:t>pulsars beam radiation at a wide range of </a:t>
            </a:r>
            <a:r>
              <a:rPr lang="en-US" altLang="zh-CN" dirty="0" smtClean="0">
                <a:solidFill>
                  <a:srgbClr val="376092"/>
                </a:solidFill>
              </a:rPr>
              <a:t>frequencies,</a:t>
            </a:r>
            <a:r>
              <a:rPr lang="en-US" altLang="zh-CN" dirty="0">
                <a:solidFill>
                  <a:srgbClr val="376092"/>
                </a:solidFill>
              </a:rPr>
              <a:t> </a:t>
            </a:r>
            <a:endParaRPr lang="en-US" altLang="zh-CN" dirty="0" smtClean="0">
              <a:solidFill>
                <a:srgbClr val="376092"/>
              </a:solidFill>
            </a:endParaRPr>
          </a:p>
          <a:p>
            <a:r>
              <a:rPr lang="en-US" altLang="zh-CN" dirty="0" smtClean="0">
                <a:solidFill>
                  <a:srgbClr val="376092"/>
                </a:solidFill>
              </a:rPr>
              <a:t>Since </a:t>
            </a:r>
            <a:r>
              <a:rPr lang="en-US" altLang="zh-CN" dirty="0">
                <a:solidFill>
                  <a:srgbClr val="376092"/>
                </a:solidFill>
              </a:rPr>
              <a:t>pulsar emission is broadband, we will see power at all the observing frequencies. </a:t>
            </a:r>
          </a:p>
          <a:p>
            <a:endParaRPr lang="en-US" altLang="zh-CN" dirty="0">
              <a:solidFill>
                <a:srgbClr val="376092"/>
              </a:solidFill>
            </a:endParaRPr>
          </a:p>
          <a:p>
            <a:endParaRPr kumimoji="1" lang="zh-CN" altLang="en-US" dirty="0">
              <a:solidFill>
                <a:srgbClr val="376092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823" y="3800948"/>
            <a:ext cx="3691466" cy="277334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1474" y="3733203"/>
            <a:ext cx="3971067" cy="3016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6296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 txBox="1">
            <a:spLocks/>
          </p:cNvSpPr>
          <p:nvPr/>
        </p:nvSpPr>
        <p:spPr>
          <a:xfrm>
            <a:off x="748489" y="0"/>
            <a:ext cx="10972800" cy="8628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dirty="0" smtClean="0">
                <a:solidFill>
                  <a:srgbClr val="376092"/>
                </a:solidFill>
              </a:rPr>
              <a:t>The </a:t>
            </a:r>
            <a:r>
              <a:rPr kumimoji="1" lang="en-US" altLang="zh-CN" dirty="0">
                <a:solidFill>
                  <a:srgbClr val="376092"/>
                </a:solidFill>
              </a:rPr>
              <a:t>Dispersion Measure 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37473" y="1229408"/>
            <a:ext cx="117229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376092"/>
                </a:solidFill>
              </a:rPr>
              <a:t>One of the most useful ways of identifying RFI is to look at the DM curve. Recall that </a:t>
            </a:r>
            <a:endParaRPr lang="en-US" altLang="zh-CN" dirty="0" smtClean="0">
              <a:solidFill>
                <a:srgbClr val="376092"/>
              </a:solidFill>
            </a:endParaRPr>
          </a:p>
          <a:p>
            <a:r>
              <a:rPr lang="en-US" altLang="zh-CN" dirty="0">
                <a:solidFill>
                  <a:srgbClr val="376092"/>
                </a:solidFill>
              </a:rPr>
              <a:t>any real pulsar signal must travel through space to reach us, and in doing so will certainly encounter some electrons. </a:t>
            </a:r>
            <a:endParaRPr lang="en-US" altLang="zh-CN" dirty="0" smtClean="0">
              <a:solidFill>
                <a:srgbClr val="376092"/>
              </a:solidFill>
            </a:endParaRPr>
          </a:p>
          <a:p>
            <a:r>
              <a:rPr lang="en-US" altLang="zh-CN" dirty="0" smtClean="0">
                <a:solidFill>
                  <a:srgbClr val="376092"/>
                </a:solidFill>
              </a:rPr>
              <a:t>On </a:t>
            </a:r>
            <a:r>
              <a:rPr lang="en-US" altLang="zh-CN" dirty="0">
                <a:solidFill>
                  <a:srgbClr val="376092"/>
                </a:solidFill>
              </a:rPr>
              <a:t>the other hand, a signal originating near the Earth will not </a:t>
            </a:r>
            <a:r>
              <a:rPr lang="en-US" altLang="zh-CN" dirty="0" smtClean="0">
                <a:solidFill>
                  <a:srgbClr val="376092"/>
                </a:solidFill>
              </a:rPr>
              <a:t>encounter </a:t>
            </a:r>
            <a:r>
              <a:rPr lang="en-US" altLang="zh-CN" dirty="0">
                <a:solidFill>
                  <a:srgbClr val="376092"/>
                </a:solidFill>
              </a:rPr>
              <a:t>any electrons and will have a DM very nearly zero. </a:t>
            </a:r>
          </a:p>
          <a:p>
            <a:r>
              <a:rPr lang="en-US" altLang="zh-CN" dirty="0">
                <a:solidFill>
                  <a:srgbClr val="376092"/>
                </a:solidFill>
              </a:rPr>
              <a:t>So if the DM curve peaks at zero, then you almost certainly have found RFI, not a real pulsar. 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9723" y="2705686"/>
            <a:ext cx="5022520" cy="3861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756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Summarizing the steps</a:t>
            </a:r>
            <a:endParaRPr kumimoji="1"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61036" y="6112111"/>
            <a:ext cx="106596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>
                <a:solidFill>
                  <a:srgbClr val="FF0000"/>
                </a:solidFill>
              </a:rPr>
              <a:t>You should keep in mind that there are exceptions to almost every rule!</a:t>
            </a:r>
            <a:endParaRPr kumimoji="1"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468841" y="1053542"/>
            <a:ext cx="9475080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1.Look at the pulse profile</a:t>
            </a:r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.</a:t>
            </a:r>
          </a:p>
          <a:p>
            <a:pPr lvl="1"/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Is the signal sufficiently high above the noise level</a:t>
            </a:r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?</a:t>
            </a:r>
          </a:p>
          <a:p>
            <a:pPr lvl="1"/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 Is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the profile free of strange signals that do not normally show up in real pulsars?</a:t>
            </a:r>
          </a:p>
          <a:p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2.Look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at the time series. </a:t>
            </a:r>
            <a:endParaRPr lang="en-US" altLang="zh-CN" sz="20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Is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the signal persistent? </a:t>
            </a:r>
            <a:endParaRPr lang="en-US" altLang="zh-CN" sz="20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Does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it occur at the same phase, or drift in phase in the way a binary pulsar would? </a:t>
            </a:r>
            <a:endParaRPr lang="en-US" altLang="zh-CN" sz="20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Are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there obvious sources of RFI? </a:t>
            </a:r>
          </a:p>
          <a:p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3.Look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at the sub-bands. </a:t>
            </a:r>
            <a:endParaRPr lang="en-US" altLang="zh-CN" sz="20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Does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the signal occur at a wide range of frequencies or is it narrowband? </a:t>
            </a:r>
          </a:p>
          <a:p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4.Look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at the DM curve</a:t>
            </a:r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.</a:t>
            </a:r>
          </a:p>
          <a:p>
            <a:pPr lvl="1"/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Does it peak at a non-zero DM? </a:t>
            </a:r>
            <a:endParaRPr lang="en-US" altLang="zh-CN" sz="20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Is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the DM well measured, or is there considerable uncertainty in the measurement? </a:t>
            </a:r>
          </a:p>
          <a:p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5.Look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at the period and frequency. </a:t>
            </a:r>
            <a:endParaRPr lang="en-US" altLang="zh-CN" sz="20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Are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they round or “convenient” numbers, such as P = 10 milliseconds or f = 100 Hz? </a:t>
            </a:r>
          </a:p>
          <a:p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6.Look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at the period and P-dot information. Are these well measured? </a:t>
            </a:r>
          </a:p>
          <a:p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2000" dirty="0" smtClean="0">
                <a:solidFill>
                  <a:schemeClr val="accent1">
                    <a:lumMod val="75000"/>
                  </a:schemeClr>
                </a:solidFill>
              </a:rPr>
              <a:t>       Is 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there a strong peak in the Period </a:t>
            </a:r>
            <a:r>
              <a:rPr lang="en-US" altLang="zh-CN" sz="2000" dirty="0" err="1">
                <a:solidFill>
                  <a:schemeClr val="accent1">
                    <a:lumMod val="75000"/>
                  </a:schemeClr>
                </a:solidFill>
              </a:rPr>
              <a:t>vs</a:t>
            </a:r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</a:rPr>
              <a:t> P-dot plot? </a:t>
            </a:r>
          </a:p>
          <a:p>
            <a:pPr marL="342900" indent="-342900">
              <a:buAutoNum type="arabicPeriod"/>
            </a:pPr>
            <a:endParaRPr kumimoji="1"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6962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78481" y="2932430"/>
            <a:ext cx="6042025" cy="1325880"/>
          </a:xfr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zh-CN" altLang="en-US" b="1" i="1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altLang="zh-CN" sz="6600" b="1" i="1" dirty="0">
                <a:solidFill>
                  <a:schemeClr val="accent1">
                    <a:lumMod val="75000"/>
                  </a:schemeClr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Thank you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"/>
          <p:cNvSpPr txBox="1">
            <a:spLocks/>
          </p:cNvSpPr>
          <p:nvPr/>
        </p:nvSpPr>
        <p:spPr>
          <a:xfrm>
            <a:off x="2085096" y="0"/>
            <a:ext cx="8061674" cy="918678"/>
          </a:xfrm>
          <a:prstGeom prst="rect">
            <a:avLst/>
          </a:prstGeom>
          <a:noFill/>
          <a:ln w="9525" cap="flat" cmpd="sng">
            <a:noFill/>
            <a:prstDash val="solid"/>
            <a:round/>
          </a:ln>
        </p:spPr>
        <p:txBody>
          <a:bodyPr vert="horz" wrap="square" lIns="91440" tIns="45720" rIns="91440" bIns="45720" rtlCol="0" anchor="ctr" anchorCtr="0">
            <a:prstTxWarp prst="textNoShape">
              <a:avLst/>
            </a:prstTxWarp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Outline</a:t>
            </a:r>
            <a:endParaRPr kumimoji="1" lang="en-US" altLang="zh-CN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243672" y="2104934"/>
            <a:ext cx="6801862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ea"/>
              <a:buAutoNum type="ea1JpnChsDbPeriod"/>
            </a:pPr>
            <a:r>
              <a:rPr lang="en-US" altLang="zh-CN" sz="3200" b="1" dirty="0" smtClean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Introduction</a:t>
            </a:r>
          </a:p>
          <a:p>
            <a:pPr marL="514350" lvl="1" indent="-514350">
              <a:buFont typeface="+mj-ea"/>
              <a:buAutoNum type="ea1JpnChsDbPeriod" startAt="2"/>
            </a:pPr>
            <a:r>
              <a:rPr lang="en-US" altLang="zh-CN" sz="3200" b="1" dirty="0" smtClean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Finding Pulsars</a:t>
            </a:r>
          </a:p>
          <a:p>
            <a:pPr marL="514350" lvl="1" indent="-514350">
              <a:buFont typeface="+mj-ea"/>
              <a:buAutoNum type="ea1JpnChsDbPeriod" startAt="2"/>
            </a:pPr>
            <a:r>
              <a:rPr lang="en-US" altLang="zh-CN" sz="3200" b="1" dirty="0" smtClean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Radio Frequency Interference</a:t>
            </a:r>
          </a:p>
          <a:p>
            <a:pPr marL="514350" lvl="1" indent="-514350">
              <a:buFont typeface="+mj-ea"/>
              <a:buAutoNum type="ea1JpnChsDbPeriod" startAt="2"/>
            </a:pPr>
            <a:r>
              <a:rPr lang="en-US" altLang="zh-CN" sz="3200" b="1" dirty="0" smtClean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PRESTO and Finding Pulsars</a:t>
            </a:r>
          </a:p>
          <a:p>
            <a:pPr marL="514350" lvl="1" indent="-514350">
              <a:buFont typeface="+mj-ea"/>
              <a:buAutoNum type="ea1JpnChsDbPeriod" startAt="2"/>
            </a:pPr>
            <a:r>
              <a:rPr lang="en-US" altLang="zh-CN" sz="3200" b="1" dirty="0" smtClean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Telling Real Pulsars from RFI</a:t>
            </a:r>
          </a:p>
        </p:txBody>
      </p:sp>
    </p:spTree>
    <p:extLst>
      <p:ext uri="{BB962C8B-B14F-4D97-AF65-F5344CB8AC3E}">
        <p14:creationId xmlns:p14="http://schemas.microsoft.com/office/powerpoint/2010/main" val="897580540"/>
      </p:ext>
    </p:extLst>
  </p:cSld>
  <p:clrMapOvr>
    <a:masterClrMapping/>
  </p:clrMapOvr>
  <p:transition xmlns:p14="http://schemas.microsoft.com/office/powerpoint/2010/main" spd="slow" advTm="16794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Introduction</a:t>
            </a:r>
            <a:endParaRPr kumimoji="1"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433381" y="1253805"/>
            <a:ext cx="875111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1.Pulsars are a special class of neutron star</a:t>
            </a:r>
            <a:r>
              <a:rPr lang="en-US" altLang="zh-CN" sz="3200" b="1" dirty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 </a:t>
            </a:r>
            <a:endParaRPr lang="en-US" altLang="zh-CN" sz="3200" b="1" dirty="0" smtClean="0">
              <a:solidFill>
                <a:srgbClr val="376092"/>
              </a:solidFill>
              <a:latin typeface="Arial" pitchFamily="34" charset="0"/>
              <a:ea typeface="宋体" pitchFamily="2" charset="-122"/>
              <a:cs typeface="Times New Roman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5934" y="2007540"/>
            <a:ext cx="5971867" cy="4571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039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Introduction</a:t>
            </a:r>
            <a:endParaRPr kumimoji="1"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433381" y="1253805"/>
            <a:ext cx="875111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 smtClean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1.Pulsars are a special class of neutron star</a:t>
            </a:r>
            <a:r>
              <a:rPr lang="en-US" altLang="zh-CN" sz="3200" b="1" dirty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 </a:t>
            </a:r>
            <a:endParaRPr lang="en-US" altLang="zh-CN" sz="3200" b="1" dirty="0" smtClean="0">
              <a:solidFill>
                <a:srgbClr val="376092"/>
              </a:solidFill>
              <a:latin typeface="Arial" pitchFamily="34" charset="0"/>
              <a:ea typeface="宋体" pitchFamily="2" charset="-122"/>
              <a:cs typeface="Times New Roman" charset="0"/>
            </a:endParaRPr>
          </a:p>
        </p:txBody>
      </p:sp>
      <p:pic>
        <p:nvPicPr>
          <p:cNvPr id="5" name="图片 4" descr="0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287" y="1888568"/>
            <a:ext cx="5866190" cy="4799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249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Radio Frequency Interference</a:t>
            </a:r>
            <a:endParaRPr kumimoji="1"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55118" y="1238343"/>
            <a:ext cx="1183688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we live in a world that is full of other sources of radio waves.</a:t>
            </a:r>
          </a:p>
          <a:p>
            <a:r>
              <a:rPr lang="en-US" altLang="zh-CN" sz="2800" b="1" dirty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1</a:t>
            </a:r>
            <a:r>
              <a:rPr lang="en-US" altLang="zh-CN" sz="2800" b="1" dirty="0" smtClean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.Your </a:t>
            </a:r>
            <a:r>
              <a:rPr lang="en-US" altLang="zh-CN" sz="2800" b="1" dirty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car radio </a:t>
            </a:r>
          </a:p>
          <a:p>
            <a:r>
              <a:rPr lang="en-US" altLang="zh-CN" sz="2800" b="1" dirty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2. Satellite TV uses radio waves to send its information. </a:t>
            </a:r>
          </a:p>
          <a:p>
            <a:r>
              <a:rPr lang="en-US" altLang="zh-CN" sz="2800" b="1" dirty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3. </a:t>
            </a:r>
            <a:r>
              <a:rPr lang="en-US" altLang="zh-CN" sz="2800" b="1" dirty="0" smtClean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Cell </a:t>
            </a:r>
            <a:r>
              <a:rPr lang="en-US" altLang="zh-CN" sz="2800" b="1" dirty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phones and wireless Internet transmitters </a:t>
            </a:r>
          </a:p>
          <a:p>
            <a:r>
              <a:rPr lang="mr-IN" altLang="zh-CN" sz="2800" b="1" dirty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…</a:t>
            </a:r>
          </a:p>
          <a:p>
            <a:r>
              <a:rPr lang="en-US" altLang="zh-CN" sz="2800" b="1" dirty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There are cosmic sources of radio waves too, like our very own Sun</a:t>
            </a:r>
            <a:r>
              <a:rPr lang="en-US" altLang="zh-CN" dirty="0"/>
              <a:t>. 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37775" y="5336439"/>
            <a:ext cx="116792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RFI is especially problematic for pulsar searches because it can often look like a pulsar signal </a:t>
            </a:r>
          </a:p>
        </p:txBody>
      </p:sp>
    </p:spTree>
    <p:extLst>
      <p:ext uri="{BB962C8B-B14F-4D97-AF65-F5344CB8AC3E}">
        <p14:creationId xmlns:p14="http://schemas.microsoft.com/office/powerpoint/2010/main" val="14507043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PRESTO and Finding Pulsars</a:t>
            </a:r>
            <a:endParaRPr kumimoji="1"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1982" y="1142997"/>
            <a:ext cx="7295947" cy="553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7043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Finding Pulsars</a:t>
            </a:r>
            <a:endParaRPr kumimoji="1"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247" y="1738585"/>
            <a:ext cx="5412051" cy="4931691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1393" y="1145726"/>
            <a:ext cx="1211060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rgbClr val="376092"/>
                </a:solidFill>
                <a:latin typeface="Arial" pitchFamily="34" charset="0"/>
                <a:ea typeface="宋体" pitchFamily="2" charset="-122"/>
                <a:cs typeface="Times New Roman" charset="0"/>
              </a:rPr>
              <a:t>1. the higher the mark is on the paper, the stronger the signal</a:t>
            </a:r>
            <a:endParaRPr lang="en-US" altLang="zh-CN" sz="3200" b="1" dirty="0" smtClean="0">
              <a:solidFill>
                <a:srgbClr val="376092"/>
              </a:solidFill>
              <a:latin typeface="Arial" pitchFamily="34" charset="0"/>
              <a:ea typeface="宋体" pitchFamily="2" charset="-122"/>
              <a:cs typeface="Times New Roman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1951" y="1914313"/>
            <a:ext cx="2523395" cy="4561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7043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The Time Domain and Pulse Profile</a:t>
            </a:r>
            <a:endParaRPr kumimoji="1"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6237" y="1648217"/>
            <a:ext cx="2523395" cy="4561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526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accent1">
                    <a:lumMod val="75000"/>
                  </a:schemeClr>
                </a:solidFill>
              </a:rPr>
              <a:t>Frequency and Sub-bands</a:t>
            </a:r>
            <a:endParaRPr kumimoji="1"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5209" y="1418547"/>
            <a:ext cx="4446473" cy="5169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9695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5153</TotalTime>
  <Words>924</Words>
  <Application>Microsoft Macintosh PowerPoint</Application>
  <PresentationFormat>自定义</PresentationFormat>
  <Paragraphs>111</Paragraphs>
  <Slides>19</Slides>
  <Notes>14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0" baseType="lpstr">
      <vt:lpstr>Office 主题</vt:lpstr>
      <vt:lpstr>PowerPoint 演示文稿</vt:lpstr>
      <vt:lpstr>PowerPoint 演示文稿</vt:lpstr>
      <vt:lpstr>Introduction</vt:lpstr>
      <vt:lpstr>Introduction</vt:lpstr>
      <vt:lpstr>Radio Frequency Interference</vt:lpstr>
      <vt:lpstr>PRESTO and Finding Pulsars</vt:lpstr>
      <vt:lpstr>Finding Pulsars</vt:lpstr>
      <vt:lpstr>The Time Domain and Pulse Profile</vt:lpstr>
      <vt:lpstr>Frequency and Sub-bands</vt:lpstr>
      <vt:lpstr>The Dispersion Measure</vt:lpstr>
      <vt:lpstr>The Dispersion Measure</vt:lpstr>
      <vt:lpstr>Telling Real Pulsars from RFI</vt:lpstr>
      <vt:lpstr>Using the Time Domain Plot and Pulse Profile</vt:lpstr>
      <vt:lpstr>PowerPoint 演示文稿</vt:lpstr>
      <vt:lpstr>PowerPoint 演示文稿</vt:lpstr>
      <vt:lpstr>PowerPoint 演示文稿</vt:lpstr>
      <vt:lpstr>PowerPoint 演示文稿</vt:lpstr>
      <vt:lpstr>Summarizing the steps</vt:lpstr>
      <vt:lpstr> 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王正</dc:creator>
  <cp:lastModifiedBy>晓飞 殷</cp:lastModifiedBy>
  <cp:revision>1011</cp:revision>
  <dcterms:created xsi:type="dcterms:W3CDTF">2017-02-22T06:25:00Z</dcterms:created>
  <dcterms:modified xsi:type="dcterms:W3CDTF">2017-12-12T02:26:31Z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2052-10.1.0.6929</vt:lpwstr>
  </property>
</Properties>
</file>